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8.png" ContentType="image/png"/>
  <Override PartName="/ppt/media/image4.png" ContentType="image/png"/>
  <Override PartName="/ppt/media/image17.png" ContentType="image/png"/>
  <Override PartName="/ppt/media/image13.png" ContentType="image/png"/>
  <Override PartName="/ppt/media/image9.png" ContentType="image/png"/>
  <Override PartName="/ppt/media/image5.png" ContentType="image/png"/>
  <Override PartName="/ppt/media/image1.png" ContentType="image/png"/>
  <Override PartName="/ppt/media/image20.png" ContentType="image/png"/>
  <Override PartName="/ppt/media/image18.png" ContentType="image/png"/>
  <Override PartName="/ppt/media/image14.png" ContentType="image/png"/>
  <Override PartName="/ppt/media/image10.png" ContentType="image/png"/>
  <Override PartName="/ppt/media/image6.png" ContentType="image/png"/>
  <Override PartName="/ppt/media/image2.png" ContentType="image/png"/>
  <Override PartName="/ppt/media/image19.png" ContentType="image/png"/>
  <Override PartName="/ppt/media/image15.png" ContentType="image/png"/>
  <Override PartName="/ppt/media/image11.png" ContentType="image/png"/>
  <Override PartName="/ppt/media/image7.png" ContentType="image/png"/>
  <Override PartName="/ppt/media/image3.png" ContentType="image/png"/>
  <Override PartName="/ppt/media/image16.png" ContentType="image/png"/>
  <Override PartName="/ppt/media/image12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10691812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58600" y="1960560"/>
            <a:ext cx="8974440" cy="4514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58600" y="632520"/>
            <a:ext cx="8974440" cy="58424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372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1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sv-SE"/>
              <a:t>Klicka för att redigera rubriktextens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sv-SE"/>
              <a:t>Klicka för att redigera dispositionstextens format</a:t>
            </a:r>
            <a:endParaRPr/>
          </a:p>
          <a:p>
            <a:pPr lvl="1">
              <a:buSzPct val="45000"/>
              <a:buFont typeface="StarSymbol"/>
              <a:buChar char=""/>
            </a:pPr>
            <a:r>
              <a:rPr lang="sv-SE"/>
              <a:t>Andra dispositionsnivån</a:t>
            </a:r>
            <a:endParaRPr/>
          </a:p>
          <a:p>
            <a:pPr lvl="2">
              <a:buSzPct val="75000"/>
              <a:buFont typeface="StarSymbol"/>
              <a:buChar char=""/>
            </a:pPr>
            <a:r>
              <a:rPr lang="sv-SE"/>
              <a:t>Tredje dispositionsnivån</a:t>
            </a:r>
            <a:endParaRPr/>
          </a:p>
          <a:p>
            <a:pPr lvl="3">
              <a:buSzPct val="45000"/>
              <a:buFont typeface="StarSymbol"/>
              <a:buChar char=""/>
            </a:pPr>
            <a:r>
              <a:rPr lang="sv-SE"/>
              <a:t>Fjärde dispositionsnivån</a:t>
            </a:r>
            <a:endParaRPr/>
          </a:p>
          <a:p>
            <a:pPr lvl="4">
              <a:buSzPct val="75000"/>
              <a:buFont typeface="StarSymbol"/>
              <a:buChar char=""/>
            </a:pPr>
            <a:r>
              <a:rPr lang="sv-SE"/>
              <a:t>Femte dispositionsnivån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sv-SE"/>
              <a:t>Sjätte dispositionsnivån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sv-SE"/>
              <a:t>Sjunde dispositionsnivån</a:t>
            </a:r>
            <a:endParaRPr/>
          </a:p>
          <a:p>
            <a:pPr lvl="7">
              <a:buSzPct val="45000"/>
              <a:buFont typeface="StarSymbol"/>
              <a:buChar char=""/>
            </a:pPr>
            <a:r>
              <a:rPr lang="sv-SE"/>
              <a:t>Åttonde dispositionsnivån</a:t>
            </a:r>
            <a:endParaRPr/>
          </a:p>
          <a:p>
            <a:pPr lvl="8">
              <a:buSzPct val="45000"/>
              <a:buFont typeface="StarSymbol"/>
              <a:buChar char=""/>
            </a:pPr>
            <a:r>
              <a:rPr lang="sv-SE"/>
              <a:t>Nionde dispositionsnivån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58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r>
              <a:rPr lang="sv-SE" sz="1400"/>
              <a:t>&lt;datum/tid&gt;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770280" y="6591240"/>
            <a:ext cx="3160800" cy="47160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sv-SE" sz="1400"/>
              <a:t>&lt;sidfot&gt;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509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F1E19101-8111-4121-8151-B171612171E1}" type="slidenum">
              <a:rPr lang="sv-SE" sz="1400"/>
              <a:t>&lt;nummer&gt;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20" Type="http://schemas.openxmlformats.org/officeDocument/2006/relationships/hyperlink" Target="http://www.catedu.es/arasaac/" TargetMode="External"/><Relationship Id="rId21" Type="http://schemas.openxmlformats.org/officeDocument/2006/relationships/image" Target="../media/image20.png"/><Relationship Id="rId2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1"/>
          <p:cNvSpPr/>
          <p:nvPr/>
        </p:nvSpPr>
        <p:spPr>
          <a:xfrm>
            <a:off x="360000" y="360000"/>
            <a:ext cx="7712280" cy="6445800"/>
          </a:xfrm>
          <a:prstGeom prst="rect">
            <a:avLst/>
          </a:prstGeom>
          <a:solidFill>
            <a:srgbClr val="c0c0c0"/>
          </a:solidFill>
          <a:ln>
            <a:solidFill>
              <a:srgbClr val="808080"/>
            </a:solidFill>
          </a:ln>
        </p:spPr>
      </p:sp>
      <p:sp>
        <p:nvSpPr>
          <p:cNvPr id="38" name="CustomShape 2"/>
          <p:cNvSpPr/>
          <p:nvPr/>
        </p:nvSpPr>
        <p:spPr>
          <a:xfrm>
            <a:off x="2936160" y="253116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39" name="CustomShape 3"/>
          <p:cNvSpPr/>
          <p:nvPr/>
        </p:nvSpPr>
        <p:spPr>
          <a:xfrm>
            <a:off x="548316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0" name="CustomShape 4"/>
          <p:cNvSpPr/>
          <p:nvPr/>
        </p:nvSpPr>
        <p:spPr>
          <a:xfrm>
            <a:off x="548316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1" name="CustomShape 5"/>
          <p:cNvSpPr/>
          <p:nvPr/>
        </p:nvSpPr>
        <p:spPr>
          <a:xfrm>
            <a:off x="2936160" y="39384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2" name="CustomShape 6"/>
          <p:cNvSpPr/>
          <p:nvPr/>
        </p:nvSpPr>
        <p:spPr>
          <a:xfrm>
            <a:off x="38952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3" name="CustomShape 7"/>
          <p:cNvSpPr/>
          <p:nvPr/>
        </p:nvSpPr>
        <p:spPr>
          <a:xfrm>
            <a:off x="38952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4" name="CustomShape 8"/>
          <p:cNvSpPr/>
          <p:nvPr/>
        </p:nvSpPr>
        <p:spPr>
          <a:xfrm>
            <a:off x="38952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5" name="CustomShape 9"/>
          <p:cNvSpPr/>
          <p:nvPr/>
        </p:nvSpPr>
        <p:spPr>
          <a:xfrm>
            <a:off x="2936160" y="466848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6" name="CustomShape 10"/>
          <p:cNvSpPr/>
          <p:nvPr/>
        </p:nvSpPr>
        <p:spPr>
          <a:xfrm>
            <a:off x="548316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7" name="TextShape 11"/>
          <p:cNvSpPr txBox="1"/>
          <p:nvPr/>
        </p:nvSpPr>
        <p:spPr>
          <a:xfrm>
            <a:off x="864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sova</a:t>
            </a:r>
            <a:endParaRPr/>
          </a:p>
        </p:txBody>
      </p:sp>
      <p:sp>
        <p:nvSpPr>
          <p:cNvPr id="48" name="TextShape 12"/>
          <p:cNvSpPr txBox="1"/>
          <p:nvPr/>
        </p:nvSpPr>
        <p:spPr>
          <a:xfrm>
            <a:off x="345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läsa saga</a:t>
            </a:r>
            <a:endParaRPr/>
          </a:p>
        </p:txBody>
      </p:sp>
      <p:sp>
        <p:nvSpPr>
          <p:cNvPr id="49" name="TextShape 13"/>
          <p:cNvSpPr txBox="1"/>
          <p:nvPr/>
        </p:nvSpPr>
        <p:spPr>
          <a:xfrm>
            <a:off x="597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trött</a:t>
            </a:r>
            <a:endParaRPr/>
          </a:p>
        </p:txBody>
      </p:sp>
      <p:sp>
        <p:nvSpPr>
          <p:cNvPr id="50" name="TextShape 14"/>
          <p:cNvSpPr txBox="1"/>
          <p:nvPr/>
        </p:nvSpPr>
        <p:spPr>
          <a:xfrm>
            <a:off x="597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kram</a:t>
            </a:r>
            <a:endParaRPr/>
          </a:p>
        </p:txBody>
      </p:sp>
      <p:sp>
        <p:nvSpPr>
          <p:cNvPr id="51" name="TextShape 15"/>
          <p:cNvSpPr txBox="1"/>
          <p:nvPr/>
        </p:nvSpPr>
        <p:spPr>
          <a:xfrm>
            <a:off x="345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puss</a:t>
            </a:r>
            <a:endParaRPr/>
          </a:p>
        </p:txBody>
      </p:sp>
      <p:sp>
        <p:nvSpPr>
          <p:cNvPr id="52" name="TextShape 16"/>
          <p:cNvSpPr txBox="1"/>
          <p:nvPr/>
        </p:nvSpPr>
        <p:spPr>
          <a:xfrm>
            <a:off x="900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pyjamas</a:t>
            </a:r>
            <a:endParaRPr/>
          </a:p>
        </p:txBody>
      </p:sp>
      <p:sp>
        <p:nvSpPr>
          <p:cNvPr id="53" name="TextShape 17"/>
          <p:cNvSpPr txBox="1"/>
          <p:nvPr/>
        </p:nvSpPr>
        <p:spPr>
          <a:xfrm>
            <a:off x="90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nalle</a:t>
            </a:r>
            <a:endParaRPr/>
          </a:p>
        </p:txBody>
      </p:sp>
      <p:sp>
        <p:nvSpPr>
          <p:cNvPr id="54" name="TextShape 18"/>
          <p:cNvSpPr txBox="1"/>
          <p:nvPr/>
        </p:nvSpPr>
        <p:spPr>
          <a:xfrm>
            <a:off x="342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släcka</a:t>
            </a:r>
            <a:endParaRPr/>
          </a:p>
        </p:txBody>
      </p:sp>
      <p:sp>
        <p:nvSpPr>
          <p:cNvPr id="55" name="TextShape 19"/>
          <p:cNvSpPr txBox="1"/>
          <p:nvPr/>
        </p:nvSpPr>
        <p:spPr>
          <a:xfrm>
            <a:off x="5976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god natt</a:t>
            </a:r>
            <a:endParaRPr/>
          </a:p>
        </p:txBody>
      </p:sp>
      <p:sp>
        <p:nvSpPr>
          <p:cNvPr id="56" name="CustomShape 20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57" name="CustomShape 21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8" name="CustomShape 22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9" name="CustomShape 23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0" name="CustomShape 24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1" name="CustomShape 25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2" name="TextShape 26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63" name="TextShape 27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64" name="TextShape 28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65" name="TextShape 29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66" name="TextShape 30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67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69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7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71" name="CustomShape 31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72" name="CustomShape 32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sp>
        <p:nvSpPr>
          <p:cNvPr id="73" name="CustomShape 33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74" name="CustomShape 34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5" name="CustomShape 35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6" name="CustomShape 36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7" name="CustomShape 37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8" name="CustomShape 38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9" name="TextShape 39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80" name="TextShape 40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81" name="TextShape 41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82" name="TextShape 42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83" name="TextShape 43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84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85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86" name=""/>
          <p:cNvPicPr/>
          <p:nvPr/>
        </p:nvPicPr>
        <p:blipFill>
          <a:blip r:embed="rId7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87" name=""/>
          <p:cNvPicPr/>
          <p:nvPr/>
        </p:nvPicPr>
        <p:blipFill>
          <a:blip r:embed="rId8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88" name="CustomShape 44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89" name="CustomShape 45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pic>
        <p:nvPicPr>
          <p:cNvPr descr="" id="90" name=""/>
          <p:cNvPicPr/>
          <p:nvPr/>
        </p:nvPicPr>
        <p:blipFill>
          <a:blip r:embed="rId9"/>
          <a:stretch>
            <a:fillRect/>
          </a:stretch>
        </p:blipFill>
        <p:spPr>
          <a:xfrm>
            <a:off x="3420000" y="4752000"/>
            <a:ext cx="1523520" cy="1523520"/>
          </a:xfrm>
          <a:prstGeom prst="rect">
            <a:avLst/>
          </a:prstGeom>
        </p:spPr>
      </p:pic>
      <p:pic>
        <p:nvPicPr>
          <p:cNvPr descr="" id="91" name=""/>
          <p:cNvPicPr/>
          <p:nvPr/>
        </p:nvPicPr>
        <p:blipFill>
          <a:blip r:embed="rId10"/>
          <a:stretch>
            <a:fillRect/>
          </a:stretch>
        </p:blipFill>
        <p:spPr>
          <a:xfrm>
            <a:off x="6036480" y="504000"/>
            <a:ext cx="1523520" cy="1523520"/>
          </a:xfrm>
          <a:prstGeom prst="rect">
            <a:avLst/>
          </a:prstGeom>
        </p:spPr>
      </p:pic>
      <p:pic>
        <p:nvPicPr>
          <p:cNvPr descr="" id="92" name=""/>
          <p:cNvPicPr/>
          <p:nvPr/>
        </p:nvPicPr>
        <p:blipFill>
          <a:blip r:embed="rId11"/>
          <a:stretch>
            <a:fillRect/>
          </a:stretch>
        </p:blipFill>
        <p:spPr>
          <a:xfrm>
            <a:off x="6476760" y="4828320"/>
            <a:ext cx="1371240" cy="1371240"/>
          </a:xfrm>
          <a:prstGeom prst="rect">
            <a:avLst/>
          </a:prstGeom>
        </p:spPr>
      </p:pic>
      <p:pic>
        <p:nvPicPr>
          <p:cNvPr descr="" id="93" name=""/>
          <p:cNvPicPr/>
          <p:nvPr/>
        </p:nvPicPr>
        <p:blipFill>
          <a:blip r:embed="rId12"/>
          <a:stretch>
            <a:fillRect/>
          </a:stretch>
        </p:blipFill>
        <p:spPr>
          <a:xfrm>
            <a:off x="1825200" y="2664000"/>
            <a:ext cx="766800" cy="918000"/>
          </a:xfrm>
          <a:prstGeom prst="rect">
            <a:avLst/>
          </a:prstGeom>
        </p:spPr>
      </p:pic>
      <p:pic>
        <p:nvPicPr>
          <p:cNvPr descr="" id="94" name=""/>
          <p:cNvPicPr/>
          <p:nvPr/>
        </p:nvPicPr>
        <p:blipFill>
          <a:blip r:embed="rId13"/>
          <a:stretch>
            <a:fillRect/>
          </a:stretch>
        </p:blipFill>
        <p:spPr>
          <a:xfrm>
            <a:off x="3444480" y="2592000"/>
            <a:ext cx="1523520" cy="1523520"/>
          </a:xfrm>
          <a:prstGeom prst="rect">
            <a:avLst/>
          </a:prstGeom>
        </p:spPr>
      </p:pic>
      <p:pic>
        <p:nvPicPr>
          <p:cNvPr descr="" id="95" name=""/>
          <p:cNvPicPr/>
          <p:nvPr/>
        </p:nvPicPr>
        <p:blipFill>
          <a:blip r:embed="rId14"/>
          <a:stretch>
            <a:fillRect/>
          </a:stretch>
        </p:blipFill>
        <p:spPr>
          <a:xfrm>
            <a:off x="648000" y="2664000"/>
            <a:ext cx="1068840" cy="1523520"/>
          </a:xfrm>
          <a:prstGeom prst="rect">
            <a:avLst/>
          </a:prstGeom>
        </p:spPr>
      </p:pic>
      <p:pic>
        <p:nvPicPr>
          <p:cNvPr descr="" id="96" name=""/>
          <p:cNvPicPr/>
          <p:nvPr/>
        </p:nvPicPr>
        <p:blipFill>
          <a:blip r:embed="rId15"/>
          <a:stretch>
            <a:fillRect/>
          </a:stretch>
        </p:blipFill>
        <p:spPr>
          <a:xfrm>
            <a:off x="864000" y="432000"/>
            <a:ext cx="1523520" cy="1523520"/>
          </a:xfrm>
          <a:prstGeom prst="rect">
            <a:avLst/>
          </a:prstGeom>
        </p:spPr>
      </p:pic>
      <p:pic>
        <p:nvPicPr>
          <p:cNvPr descr="" id="97" name=""/>
          <p:cNvPicPr/>
          <p:nvPr/>
        </p:nvPicPr>
        <p:blipFill>
          <a:blip r:embed="rId16"/>
          <a:stretch>
            <a:fillRect/>
          </a:stretch>
        </p:blipFill>
        <p:spPr>
          <a:xfrm>
            <a:off x="3444480" y="504000"/>
            <a:ext cx="1523520" cy="1523520"/>
          </a:xfrm>
          <a:prstGeom prst="rect">
            <a:avLst/>
          </a:prstGeom>
        </p:spPr>
      </p:pic>
      <p:pic>
        <p:nvPicPr>
          <p:cNvPr descr="" id="98" name=""/>
          <p:cNvPicPr/>
          <p:nvPr/>
        </p:nvPicPr>
        <p:blipFill>
          <a:blip r:embed="rId17"/>
          <a:stretch>
            <a:fillRect/>
          </a:stretch>
        </p:blipFill>
        <p:spPr>
          <a:xfrm>
            <a:off x="864000" y="4752000"/>
            <a:ext cx="1523520" cy="1523520"/>
          </a:xfrm>
          <a:prstGeom prst="rect">
            <a:avLst/>
          </a:prstGeom>
        </p:spPr>
      </p:pic>
      <p:pic>
        <p:nvPicPr>
          <p:cNvPr descr="" id="99" name=""/>
          <p:cNvPicPr/>
          <p:nvPr/>
        </p:nvPicPr>
        <p:blipFill>
          <a:blip r:embed="rId18"/>
          <a:stretch>
            <a:fillRect/>
          </a:stretch>
        </p:blipFill>
        <p:spPr>
          <a:xfrm>
            <a:off x="5860800" y="4956480"/>
            <a:ext cx="691200" cy="918000"/>
          </a:xfrm>
          <a:prstGeom prst="rect">
            <a:avLst/>
          </a:prstGeom>
        </p:spPr>
      </p:pic>
      <p:sp>
        <p:nvSpPr>
          <p:cNvPr id="100" name="CustomShape 46"/>
          <p:cNvSpPr/>
          <p:nvPr/>
        </p:nvSpPr>
        <p:spPr>
          <a:xfrm>
            <a:off x="3276000" y="4752000"/>
            <a:ext cx="1764000" cy="1584000"/>
          </a:xfrm>
          <a:prstGeom prst="noSmoking">
            <a:avLst>
              <a:gd fmla="val 2700" name="adj"/>
            </a:avLst>
          </a:prstGeom>
          <a:solidFill>
            <a:srgbClr val="ff3366"/>
          </a:solidFill>
          <a:ln>
            <a:solidFill>
              <a:srgbClr val="333333"/>
            </a:solidFill>
          </a:ln>
        </p:spPr>
      </p:sp>
      <p:pic>
        <p:nvPicPr>
          <p:cNvPr descr="" id="101" name=""/>
          <p:cNvPicPr/>
          <p:nvPr/>
        </p:nvPicPr>
        <p:blipFill>
          <a:blip r:embed="rId19"/>
          <a:stretch>
            <a:fillRect/>
          </a:stretch>
        </p:blipFill>
        <p:spPr>
          <a:xfrm>
            <a:off x="5976000" y="2652480"/>
            <a:ext cx="1523520" cy="1523520"/>
          </a:xfrm>
          <a:prstGeom prst="rect">
            <a:avLst/>
          </a:prstGeom>
        </p:spPr>
      </p:pic>
      <p:sp>
        <p:nvSpPr>
          <p:cNvPr id="102" name="TextShape 47"/>
          <p:cNvSpPr txBox="1"/>
          <p:nvPr/>
        </p:nvSpPr>
        <p:spPr>
          <a:xfrm>
            <a:off x="389520" y="6830280"/>
            <a:ext cx="9942480" cy="3704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AKKtiv KomIgång-kartor. Tillverkade i OpenOffice Impress. ARASAAC-symbolerna hämtas från, 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  <a:hlinkClick r:id="rId20"/>
              </a:rPr>
              <a:t>www.catedu.es/arasaac/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 och går under licensen CC BY-NC-SA. </a:t>
            </a:r>
            <a:endParaRPr/>
          </a:p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Kartan får spridas fritt under samma licens.</a:t>
            </a:r>
            <a:endParaRPr/>
          </a:p>
        </p:txBody>
      </p:sp>
      <p:pic>
        <p:nvPicPr>
          <p:cNvPr descr="" id="103" name=""/>
          <p:cNvPicPr/>
          <p:nvPr/>
        </p:nvPicPr>
        <p:blipFill>
          <a:blip r:embed="rId21"/>
          <a:stretch>
            <a:fillRect/>
          </a:stretch>
        </p:blipFill>
        <p:spPr>
          <a:xfrm>
            <a:off x="9900000" y="6830280"/>
            <a:ext cx="432000" cy="57600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